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487" r:id="rId3"/>
    <p:sldId id="469" r:id="rId4"/>
    <p:sldId id="430" r:id="rId5"/>
    <p:sldId id="48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8" r:id="rId35"/>
    <p:sldId id="519" r:id="rId36"/>
    <p:sldId id="520" r:id="rId37"/>
    <p:sldId id="521" r:id="rId38"/>
    <p:sldId id="522" r:id="rId39"/>
    <p:sldId id="523" r:id="rId40"/>
    <p:sldId id="517" r:id="rId41"/>
    <p:sldId id="524" r:id="rId42"/>
    <p:sldId id="525" r:id="rId43"/>
    <p:sldId id="526" r:id="rId44"/>
    <p:sldId id="52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4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24" y="5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06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9360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65104"/>
            <a:ext cx="8534400" cy="817633"/>
          </a:xfrm>
        </p:spPr>
        <p:txBody>
          <a:bodyPr/>
          <a:lstStyle/>
          <a:p>
            <a:r>
              <a:rPr lang="en-US" dirty="0"/>
              <a:t>06 – </a:t>
            </a:r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08691" y="579220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</a:t>
            </a:r>
          </a:p>
        </p:txBody>
      </p:sp>
      <p:pic>
        <p:nvPicPr>
          <p:cNvPr id="8" name="Picture 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5E31F28-1D6D-D1F8-3486-6126C5E45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221" y="389266"/>
            <a:ext cx="7504386" cy="20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5259-9B84-4DCA-AABA-EB0CEF20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Sorting rows with </a:t>
            </a:r>
            <a:r>
              <a:rPr lang="en-US" dirty="0">
                <a:solidFill>
                  <a:srgbClr val="0432FF"/>
                </a:solidFill>
              </a:rPr>
              <a:t>arrange()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870CA-F097-ADBC-FBC7-11F7A33B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156D3CDD-E9E3-684D-D127-F05081B2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43" y="1244221"/>
            <a:ext cx="7772400" cy="2312946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A3C41914-C439-BB05-FA19-F853DD25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3" y="3786076"/>
            <a:ext cx="7772400" cy="2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1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7E89-DCFC-0952-3137-1CBDFBB1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more than one sorting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B8CC9B-2510-BC0C-E092-6C63E736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AC137D7-2DFF-EA87-54D1-6148770C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9" y="1565919"/>
            <a:ext cx="9785624" cy="4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6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6BAB-D765-808B-03C8-3FB39C91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Choosing columns with </a:t>
            </a:r>
            <a:r>
              <a:rPr lang="en-US" dirty="0">
                <a:solidFill>
                  <a:srgbClr val="0432FF"/>
                </a:solidFill>
              </a:rPr>
              <a:t>select()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39D0-FBDB-B503-A1D6-4D7D55D84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085968" cy="4525963"/>
          </a:xfrm>
        </p:spPr>
        <p:txBody>
          <a:bodyPr/>
          <a:lstStyle/>
          <a:p>
            <a:r>
              <a:rPr lang="en-US" dirty="0"/>
              <a:t>Enables you to subset columns from the input </a:t>
            </a:r>
            <a:r>
              <a:rPr lang="en-US" dirty="0" err="1"/>
              <a:t>tibble</a:t>
            </a:r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select() </a:t>
            </a:r>
            <a:r>
              <a:rPr lang="en-US" dirty="0"/>
              <a:t>will always return all the observations</a:t>
            </a:r>
          </a:p>
          <a:p>
            <a:r>
              <a:rPr lang="en-US" dirty="0"/>
              <a:t>Simplest use is to write the column names that are required.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1A472-CFCF-2337-3E71-BFBBE452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07CC80D8-7B32-14F7-2EA0-FE38AF01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26" y="1600201"/>
            <a:ext cx="6474822" cy="40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7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A3C9-4A1A-E6A7-211B-40E0E69E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:</a:t>
            </a:r>
            <a:r>
              <a:rPr lang="en-US" dirty="0"/>
              <a:t> for selecting a range of consecutive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D2D4BC-4798-15D8-DE24-87C253D6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64A053E3-51E2-BC74-9343-35B1154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946" y="1318784"/>
            <a:ext cx="8536935" cy="49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3A30-6DB5-52FE-31BE-1982EBB0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432FF"/>
                </a:solidFill>
              </a:rPr>
              <a:t>!</a:t>
            </a:r>
            <a:r>
              <a:rPr lang="en-US" dirty="0"/>
              <a:t> For the complement of a collection of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E2ED5B-4353-F287-03A2-1BE27314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0D900759-984F-A57B-8823-A3F791E3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13" y="1241346"/>
            <a:ext cx="7772400" cy="3183129"/>
          </a:xfrm>
          <a:prstGeom prst="rect">
            <a:avLst/>
          </a:prstGeom>
        </p:spPr>
      </p:pic>
      <p:pic>
        <p:nvPicPr>
          <p:cNvPr id="7" name="Picture 6" descr="A close-up of numbers&#10;&#10;Description automatically generated with low confidence">
            <a:extLst>
              <a:ext uri="{FF2B5EF4-FFF2-40B4-BE49-F238E27FC236}">
                <a16:creationId xmlns:a16="http://schemas.microsoft.com/office/drawing/2014/main" id="{1C7FA039-7CA5-B7F7-5262-5BF8819F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13" y="4424475"/>
            <a:ext cx="7772400" cy="16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8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C89-1A7B-F7A0-C72A-8B169CBD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c() </a:t>
            </a:r>
            <a:r>
              <a:rPr lang="en-US" dirty="0"/>
              <a:t>for combining selections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0F089-C682-5D26-88C4-1E0F6794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A902AAE2-3DF6-68F3-F1EC-E7BD4C32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74" y="1417638"/>
            <a:ext cx="8564647" cy="49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3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B803-D83A-51C6-6591-D6F1B5A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helper: </a:t>
            </a:r>
            <a:r>
              <a:rPr lang="en-US" dirty="0" err="1">
                <a:solidFill>
                  <a:srgbClr val="0432FF"/>
                </a:solidFill>
              </a:rPr>
              <a:t>starts_with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0E15-077F-4ADA-EB21-CC0C275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AFA993AA-78C7-7932-F755-CE903063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1885"/>
            <a:ext cx="7772400" cy="2107115"/>
          </a:xfrm>
          <a:prstGeom prst="rect">
            <a:avLst/>
          </a:prstGeom>
        </p:spPr>
      </p:pic>
      <p:pic>
        <p:nvPicPr>
          <p:cNvPr id="7" name="Picture 6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872947E2-FC45-17B9-53CF-845A82D1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55796"/>
            <a:ext cx="7772400" cy="26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B803-D83A-51C6-6591-D6F1B5A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helper: </a:t>
            </a:r>
            <a:r>
              <a:rPr lang="en-US" dirty="0" err="1">
                <a:solidFill>
                  <a:srgbClr val="0432FF"/>
                </a:solidFill>
              </a:rPr>
              <a:t>ends_with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0E15-077F-4ADA-EB21-CC0C275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FC33B3E-F85E-C506-21EA-1FC60CB2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1" y="1214057"/>
            <a:ext cx="8668414" cy="50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B803-D83A-51C6-6591-D6F1B5A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helper: </a:t>
            </a:r>
            <a:r>
              <a:rPr lang="en-US" dirty="0">
                <a:solidFill>
                  <a:srgbClr val="0432FF"/>
                </a:solidFill>
              </a:rPr>
              <a:t>contains()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0E15-077F-4ADA-EB21-CC0C275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3C63F5B2-903D-6885-A33C-92F682D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91" y="1307657"/>
            <a:ext cx="8464823" cy="2036269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99C870D-B3A9-836E-35DF-A5D7E5CB6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7"/>
          <a:stretch/>
        </p:blipFill>
        <p:spPr>
          <a:xfrm>
            <a:off x="1631091" y="3208002"/>
            <a:ext cx="8464823" cy="30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1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08EE-D58C-21BD-6439-AA98D798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432FF"/>
                </a:solidFill>
              </a:rPr>
              <a:t>num_range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– prefix followed by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2C3F3-5B26-FEA0-BC9A-762D01C5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5E14D11-0312-DC80-D84B-66A947AD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09" y="1738914"/>
            <a:ext cx="10576291" cy="35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3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2D80-5993-41F6-C83A-36628BA5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432FF"/>
                </a:solidFill>
              </a:rPr>
              <a:t>matches() </a:t>
            </a:r>
            <a:r>
              <a:rPr lang="en-US" dirty="0"/>
              <a:t>– matches a regular expression pattern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2E51A-199E-F032-2B7A-1F1FEEC5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70362D2-2E85-B240-846E-3D4A3AA9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7" y="1828907"/>
            <a:ext cx="10123029" cy="2780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43DEC-5A23-3294-9753-D94A36E4B6C6}"/>
              </a:ext>
            </a:extLst>
          </p:cNvPr>
          <p:cNvSpPr txBox="1"/>
          <p:nvPr/>
        </p:nvSpPr>
        <p:spPr>
          <a:xfrm>
            <a:off x="1239794" y="5179195"/>
            <a:ext cx="10123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i="1" dirty="0">
                <a:effectLst/>
              </a:rPr>
              <a:t>The pattern here is to find a column that starts with “</a:t>
            </a:r>
            <a:r>
              <a:rPr lang="en-IE" sz="2800" i="1" dirty="0" err="1">
                <a:effectLst/>
              </a:rPr>
              <a:t>wk</a:t>
            </a:r>
            <a:r>
              <a:rPr lang="en-IE" sz="2800" i="1" dirty="0">
                <a:effectLst/>
              </a:rPr>
              <a:t>” and then contains any character (“.”) and concludes with the character “3”. </a:t>
            </a:r>
            <a:endParaRPr lang="en-IE" sz="2800" i="1" dirty="0"/>
          </a:p>
        </p:txBody>
      </p:sp>
    </p:spTree>
    <p:extLst>
      <p:ext uri="{BB962C8B-B14F-4D97-AF65-F5344CB8AC3E}">
        <p14:creationId xmlns:p14="http://schemas.microsoft.com/office/powerpoint/2010/main" val="169717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0F7A-84CF-F301-74ED-AD67BE03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everything() </a:t>
            </a:r>
            <a:r>
              <a:rPr lang="en-US" dirty="0"/>
              <a:t>– matches all remaining columns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E814B-D624-607B-8930-1B238842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432FC9BC-8DAC-C3B5-C654-85DE9CF1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16" y="1417637"/>
            <a:ext cx="8138197" cy="48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8140-3482-67B9-3CF4-26A35689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Adding columns with </a:t>
            </a:r>
            <a:r>
              <a:rPr lang="en-US" dirty="0">
                <a:solidFill>
                  <a:srgbClr val="0432FF"/>
                </a:solidFill>
              </a:rPr>
              <a:t>mutate()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3F9EC-646F-A5C7-31EE-4D53DEAC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AAC6-7E5D-6326-0686-D1775B52545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5097463" cy="47513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function </a:t>
            </a:r>
            <a:r>
              <a:rPr lang="en-US" dirty="0">
                <a:solidFill>
                  <a:srgbClr val="0432FF"/>
                </a:solidFill>
              </a:rPr>
              <a:t>mutate() </a:t>
            </a:r>
            <a:r>
              <a:rPr lang="en-US" dirty="0"/>
              <a:t>adds new variables to a </a:t>
            </a:r>
            <a:r>
              <a:rPr lang="en-US" dirty="0" err="1"/>
              <a:t>tibble</a:t>
            </a:r>
            <a:r>
              <a:rPr lang="en-US" dirty="0"/>
              <a:t>, while keeping the original ones</a:t>
            </a:r>
          </a:p>
          <a:p>
            <a:r>
              <a:rPr lang="en-US" dirty="0"/>
              <a:t>It also allows for variables to be overwritten, and variables can be deleted by setting their values to NULL </a:t>
            </a:r>
          </a:p>
          <a:p>
            <a:r>
              <a:rPr lang="en-US" dirty="0"/>
              <a:t> Arguments:</a:t>
            </a:r>
          </a:p>
          <a:p>
            <a:pPr lvl="1"/>
            <a:r>
              <a:rPr lang="en-US" dirty="0" err="1"/>
              <a:t>tibble</a:t>
            </a:r>
            <a:r>
              <a:rPr lang="en-US" dirty="0"/>
              <a:t> that is to be transformed </a:t>
            </a:r>
          </a:p>
          <a:p>
            <a:pPr lvl="1"/>
            <a:r>
              <a:rPr lang="en-US" dirty="0"/>
              <a:t>name-value pairs. Which can be a vector of length 1 (then recycled), a vector of the same length as the </a:t>
            </a:r>
            <a:r>
              <a:rPr lang="en-US" dirty="0" err="1"/>
              <a:t>tibble</a:t>
            </a:r>
            <a:r>
              <a:rPr lang="en-US" dirty="0"/>
              <a:t>, or NULL.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68D6B-4C3B-8513-4D19-BFB40FEB8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70"/>
          <a:stretch/>
        </p:blipFill>
        <p:spPr>
          <a:xfrm>
            <a:off x="5994399" y="1600201"/>
            <a:ext cx="5979298" cy="848178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B445C6D-4ADD-44CB-563C-038A73F91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4" r="23070"/>
          <a:stretch/>
        </p:blipFill>
        <p:spPr>
          <a:xfrm>
            <a:off x="5994399" y="2275385"/>
            <a:ext cx="5979298" cy="36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17EB-0905-7D75-A4E6-6857A648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vector of size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8EFC-D15B-92EB-AB7A-98C8C8D1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D8D441C-E742-063A-C9F0-E2A888C5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5" y="1674032"/>
            <a:ext cx="10675545" cy="40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943E-6F24-B2F4-A286-9BE8E4DF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vector of the same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E2EE-0A08-E41A-99B5-6E86E1AA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9C3D9F3-D0BF-67EE-81DA-B5926A12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7" y="1596597"/>
            <a:ext cx="10821158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7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C6B3-CF3B-505B-4134-64590A83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variable from a </a:t>
            </a:r>
            <a:r>
              <a:rPr lang="en-US" dirty="0" err="1"/>
              <a:t>tibble</a:t>
            </a:r>
            <a:r>
              <a:rPr lang="en-US" dirty="0"/>
              <a:t> (=NULL)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96CE6-5F51-521A-CEF9-D07A9ABA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7910FF7-EC4E-1ADE-9CB7-D37CD0E2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94" y="1506837"/>
            <a:ext cx="10790563" cy="3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3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E393-C31A-F8CE-19C8-3B82684F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solidFill>
                  <a:srgbClr val="0432FF"/>
                </a:solidFill>
              </a:rPr>
              <a:t>group_by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with mutate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47256-9798-4388-DACE-EEE296F2F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27373" cy="4525963"/>
          </a:xfrm>
        </p:spPr>
        <p:txBody>
          <a:bodyPr/>
          <a:lstStyle/>
          <a:p>
            <a:r>
              <a:rPr lang="en-US" dirty="0"/>
              <a:t>Another function that can be used with mutate() is </a:t>
            </a:r>
            <a:r>
              <a:rPr lang="en-US" dirty="0" err="1"/>
              <a:t>group_by</a:t>
            </a:r>
            <a:r>
              <a:rPr lang="en-US" dirty="0"/>
              <a:t>() which takes a </a:t>
            </a:r>
            <a:r>
              <a:rPr lang="en-US" dirty="0" err="1"/>
              <a:t>tibble</a:t>
            </a:r>
            <a:r>
              <a:rPr lang="en-US" dirty="0"/>
              <a:t> and converts it to a grouped </a:t>
            </a:r>
            <a:r>
              <a:rPr lang="en-US" dirty="0" err="1"/>
              <a:t>tibble</a:t>
            </a:r>
            <a:r>
              <a:rPr lang="en-US" dirty="0"/>
              <a:t>, based on the input variable(s).</a:t>
            </a:r>
          </a:p>
          <a:p>
            <a:r>
              <a:rPr lang="en-US" dirty="0"/>
              <a:t>Computations can then be performed on the grouped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E8267-E71D-AE10-39CA-D789A0F5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0E3FE4-4D57-6927-E6FC-250DD077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37" y="1873935"/>
            <a:ext cx="6203465" cy="350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9361-09C3-ACD8-8E09-0D39DC5E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mutate() </a:t>
            </a:r>
            <a:r>
              <a:rPr lang="en-US" dirty="0"/>
              <a:t>with </a:t>
            </a:r>
            <a:r>
              <a:rPr lang="en-US" dirty="0" err="1">
                <a:solidFill>
                  <a:srgbClr val="0432FF"/>
                </a:solidFill>
              </a:rPr>
              <a:t>group_by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B017B-311A-2B0A-02E9-1D463EE4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27103-306F-25D6-BF85-D3DB80833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34" y="1640060"/>
            <a:ext cx="9897131" cy="1217811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5A8662D-9F79-E114-310B-CC641EA5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34" y="2752387"/>
            <a:ext cx="9877799" cy="28608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FD1E0-67EF-BE9A-75A6-A5F96426EC0A}"/>
              </a:ext>
            </a:extLst>
          </p:cNvPr>
          <p:cNvCxnSpPr/>
          <p:nvPr/>
        </p:nvCxnSpPr>
        <p:spPr>
          <a:xfrm>
            <a:off x="8254314" y="3632886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1D4FED-C425-8A7D-8023-C76E74483AEC}"/>
              </a:ext>
            </a:extLst>
          </p:cNvPr>
          <p:cNvCxnSpPr/>
          <p:nvPr/>
        </p:nvCxnSpPr>
        <p:spPr>
          <a:xfrm>
            <a:off x="8254314" y="3982994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582580-2B9C-01A6-DCB0-71285454E282}"/>
              </a:ext>
            </a:extLst>
          </p:cNvPr>
          <p:cNvCxnSpPr/>
          <p:nvPr/>
        </p:nvCxnSpPr>
        <p:spPr>
          <a:xfrm>
            <a:off x="8254314" y="4712043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15D4A3-C575-90CC-809C-2EA975F48A7F}"/>
              </a:ext>
            </a:extLst>
          </p:cNvPr>
          <p:cNvCxnSpPr/>
          <p:nvPr/>
        </p:nvCxnSpPr>
        <p:spPr>
          <a:xfrm>
            <a:off x="8254314" y="5062151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6BEC27-BDCB-D0DE-DF9A-D2E9AD836D8A}"/>
              </a:ext>
            </a:extLst>
          </p:cNvPr>
          <p:cNvCxnSpPr/>
          <p:nvPr/>
        </p:nvCxnSpPr>
        <p:spPr>
          <a:xfrm>
            <a:off x="8254314" y="4357815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233811-6D3C-31B1-B72E-D325A6F7989D}"/>
              </a:ext>
            </a:extLst>
          </p:cNvPr>
          <p:cNvCxnSpPr/>
          <p:nvPr/>
        </p:nvCxnSpPr>
        <p:spPr>
          <a:xfrm>
            <a:off x="8254314" y="5362831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00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F157-AD78-F9E1-AE4B-CF614C5E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groupings with </a:t>
            </a:r>
            <a:r>
              <a:rPr lang="en-US" dirty="0">
                <a:solidFill>
                  <a:srgbClr val="0432FF"/>
                </a:solidFill>
              </a:rPr>
              <a:t>ungroup()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9D98E-8C23-01A6-177F-8A29AAE4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0406C6-39BA-AB06-959B-77F06E45B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29" y="1578276"/>
            <a:ext cx="9747373" cy="43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9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CE48-C89F-CEC6-6E2E-D51ADE97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</a:t>
            </a:r>
            <a:r>
              <a:rPr lang="en-US" dirty="0" err="1"/>
              <a:t>Summarising</a:t>
            </a:r>
            <a:r>
              <a:rPr lang="en-US" dirty="0"/>
              <a:t> data with </a:t>
            </a:r>
            <a:r>
              <a:rPr lang="en-US" dirty="0" err="1">
                <a:solidFill>
                  <a:srgbClr val="0432FF"/>
                </a:solidFill>
              </a:rPr>
              <a:t>summarise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6A74-267F-17E8-9C71-E01FBB9B0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975654" cy="48659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function </a:t>
            </a:r>
            <a:r>
              <a:rPr lang="en-US" dirty="0" err="1"/>
              <a:t>summarise</a:t>
            </a:r>
            <a:r>
              <a:rPr lang="en-US" dirty="0"/>
              <a:t>() creates a new </a:t>
            </a:r>
            <a:r>
              <a:rPr lang="en-US" dirty="0" err="1"/>
              <a:t>tibble</a:t>
            </a:r>
            <a:r>
              <a:rPr lang="en-US" dirty="0"/>
              <a:t>. </a:t>
            </a:r>
          </a:p>
          <a:p>
            <a:r>
              <a:rPr lang="en-US" dirty="0"/>
              <a:t>It will have one (or more) rows for each combination of grouping variable. </a:t>
            </a:r>
          </a:p>
          <a:p>
            <a:r>
              <a:rPr lang="en-US" dirty="0"/>
              <a:t>If there are no groupings, then a single row summary of all observations will be displayed. </a:t>
            </a:r>
          </a:p>
          <a:p>
            <a:r>
              <a:rPr lang="en-US" dirty="0"/>
              <a:t>Typically, summary functions are applied to the groups</a:t>
            </a:r>
          </a:p>
          <a:p>
            <a:r>
              <a:rPr lang="en-US" dirty="0"/>
              <a:t>The original data frame is “collapsed” into fewer values, keyed by the group name(s).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5BD25-7B73-556D-C148-2A1EE181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0697D-FFFD-6D06-B126-C0D1FF7E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6009"/>
            <a:ext cx="5963789" cy="37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9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/>
              <a:t> provides similar functionality to </a:t>
            </a:r>
            <a:r>
              <a:rPr lang="en-US" dirty="0">
                <a:solidFill>
                  <a:srgbClr val="0432FF"/>
                </a:solidFill>
              </a:rPr>
              <a:t>subset() </a:t>
            </a:r>
            <a:r>
              <a:rPr lang="en-US" dirty="0"/>
              <a:t>and transform(), while also supporting aggregation of data</a:t>
            </a:r>
          </a:p>
          <a:p>
            <a:r>
              <a:rPr lang="en-US" dirty="0"/>
              <a:t>“</a:t>
            </a:r>
            <a:r>
              <a:rPr lang="en-US" dirty="0" err="1"/>
              <a:t>tibble</a:t>
            </a:r>
            <a:r>
              <a:rPr lang="en-US" dirty="0"/>
              <a:t> in, </a:t>
            </a:r>
            <a:r>
              <a:rPr lang="en-US" dirty="0" err="1"/>
              <a:t>tibble</a:t>
            </a:r>
            <a:r>
              <a:rPr lang="en-US" dirty="0"/>
              <a:t> out”</a:t>
            </a:r>
          </a:p>
          <a:p>
            <a:r>
              <a:rPr lang="en-US" dirty="0"/>
              <a:t>Elegant architecture, based on the “5 verbs”</a:t>
            </a:r>
          </a:p>
          <a:p>
            <a:r>
              <a:rPr lang="en-US" dirty="0"/>
              <a:t>Makes us of the </a:t>
            </a:r>
            <a:r>
              <a:rPr lang="en-US" dirty="0" err="1"/>
              <a:t>tidyverse</a:t>
            </a:r>
            <a:r>
              <a:rPr lang="en-US" dirty="0"/>
              <a:t> pipe </a:t>
            </a:r>
            <a:r>
              <a:rPr lang="en-US" dirty="0">
                <a:solidFill>
                  <a:srgbClr val="0432FF"/>
                </a:solidFill>
              </a:rPr>
              <a:t>%&gt;%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9EC89-E92A-5C11-9AE9-04BFFEB2F5D0}"/>
              </a:ext>
            </a:extLst>
          </p:cNvPr>
          <p:cNvSpPr txBox="1"/>
          <p:nvPr/>
        </p:nvSpPr>
        <p:spPr>
          <a:xfrm>
            <a:off x="7592588" y="1511974"/>
            <a:ext cx="272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CDF4BF41-6FDD-434B-4871-86BF1550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37" y="2091559"/>
            <a:ext cx="4480584" cy="418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EC3-3849-54FD-A9E3-BAA78B13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summarise</a:t>
            </a:r>
            <a:r>
              <a:rPr lang="en-US" dirty="0"/>
              <a:t>() arguments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6D5E2-D658-FF5D-2835-23FDFC660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arguments passed to summarize() include:</a:t>
            </a:r>
          </a:p>
          <a:p>
            <a:pPr lvl="1"/>
            <a:r>
              <a:rPr lang="en-US" dirty="0"/>
              <a:t> The </a:t>
            </a:r>
            <a:r>
              <a:rPr lang="en-US" dirty="0" err="1"/>
              <a:t>tibble</a:t>
            </a:r>
            <a:r>
              <a:rPr lang="en-US" dirty="0"/>
              <a:t>/data frame, which will usually have group attributes defined.</a:t>
            </a:r>
          </a:p>
          <a:p>
            <a:pPr lvl="1"/>
            <a:r>
              <a:rPr lang="en-US" dirty="0"/>
              <a:t>Name-value pairs of summary functions, where the name will be that of the column in the result. Summary functions include (Wickham and </a:t>
            </a:r>
            <a:r>
              <a:rPr lang="en-US" dirty="0" err="1"/>
              <a:t>Grolemund</a:t>
            </a:r>
            <a:r>
              <a:rPr lang="en-US" dirty="0"/>
              <a:t>, 2016):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4CF0D-ADEC-F4F8-CDD8-03253FF6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EAC6BF08-1FFA-1684-B29D-9D462FB7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2185933"/>
            <a:ext cx="6054016" cy="29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9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B42B-3BD8-78BF-1725-69504B6B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summarise</a:t>
            </a:r>
            <a:r>
              <a:rPr lang="en-US" dirty="0"/>
              <a:t>() with no grouping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94B62-C1A8-9999-364F-A44093C1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9AA682-B73C-CF62-1DD1-645EF6DC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14" y="1967126"/>
            <a:ext cx="10242772" cy="333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0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8C89-85CD-ED19-39DB-C7A8A540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summarise</a:t>
            </a:r>
            <a:r>
              <a:rPr lang="en-US" dirty="0"/>
              <a:t>() with a group.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28100-3268-FCD1-F758-45858E3E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208322-E2C2-74A8-F6B9-712B41E5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40" y="1279096"/>
            <a:ext cx="8016319" cy="50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16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0A19-6F3A-A4B8-08B8-45DC3371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additional information from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F512-C792-F69F-5E74-4FBBBDD2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71E6218-69B3-9DEE-7C38-E8848383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29" y="1417638"/>
            <a:ext cx="8990542" cy="47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5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1F73-2F89-8390-3EF6-A55E1A9D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mini-case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5D3B1-266D-ABF8-D987-6647EF1E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D0A4C590-DA21-736A-276E-A4A13729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62" y="1642830"/>
            <a:ext cx="10992111" cy="37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94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3F7-83E6-4B03-35A4-B6881971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310"/>
            <a:ext cx="10972800" cy="1143000"/>
          </a:xfrm>
        </p:spPr>
        <p:txBody>
          <a:bodyPr/>
          <a:lstStyle/>
          <a:p>
            <a:r>
              <a:rPr lang="en-US" dirty="0"/>
              <a:t>Check the observations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A9058-AE65-40D6-70AE-171BD0A8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382C7-CCDC-192C-4BDE-547ECDC1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77" y="1146558"/>
            <a:ext cx="7755573" cy="898976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85BB6D9-E673-B64D-7CEC-7E0AFCE8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178" y="2001703"/>
            <a:ext cx="7786048" cy="44644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58A2084-AC40-1B08-D54D-CE654B985134}"/>
              </a:ext>
            </a:extLst>
          </p:cNvPr>
          <p:cNvSpPr/>
          <p:nvPr/>
        </p:nvSpPr>
        <p:spPr>
          <a:xfrm>
            <a:off x="2557849" y="2557849"/>
            <a:ext cx="1087394" cy="358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0CE8E3-0A50-676A-538F-8BDE17E8BD16}"/>
              </a:ext>
            </a:extLst>
          </p:cNvPr>
          <p:cNvSpPr/>
          <p:nvPr/>
        </p:nvSpPr>
        <p:spPr>
          <a:xfrm>
            <a:off x="8147222" y="2511581"/>
            <a:ext cx="1087394" cy="358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13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BF4B-E0DB-03CD-0E84-9F5F6A3A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the data… 25 rows, why?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4C856-93B9-4AC3-596E-442783D6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678E0C-F6E9-1856-ECE3-AB00F396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59" y="1235676"/>
            <a:ext cx="8258582" cy="52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8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E876C-7B9E-CF3B-9D0D-305D6887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18A960-AA54-42D0-247F-C253F2DE2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5" y="2137678"/>
            <a:ext cx="6696376" cy="403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5E516C0-7CD5-8C61-BF6A-6CCB6BB9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8" y="158401"/>
            <a:ext cx="7472164" cy="1426771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F6848E4-7E22-95B6-E2F3-223592487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26" y="2137678"/>
            <a:ext cx="4869319" cy="22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06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19DBA-9DE2-D786-2F76-25E6C6EA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5C7B10-7487-B9E1-ACFD-BEB9CD4C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12" y="270026"/>
            <a:ext cx="8111737" cy="3158974"/>
          </a:xfrm>
          <a:prstGeom prst="rect">
            <a:avLst/>
          </a:prstGeom>
        </p:spPr>
      </p:pic>
      <p:pic>
        <p:nvPicPr>
          <p:cNvPr id="7" name="Picture 6" descr="A screenshot of a math test&#10;&#10;Description automatically generated">
            <a:extLst>
              <a:ext uri="{FF2B5EF4-FFF2-40B4-BE49-F238E27FC236}">
                <a16:creationId xmlns:a16="http://schemas.microsoft.com/office/drawing/2014/main" id="{331BDDC0-08CD-87A0-2395-3376AAE3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"/>
          <a:stretch/>
        </p:blipFill>
        <p:spPr>
          <a:xfrm>
            <a:off x="1700941" y="3330145"/>
            <a:ext cx="8043908" cy="28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7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0A1D2-841B-C1DE-1A03-4223322F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A0CE85-51B6-DFF4-D9D2-51090BF4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15" y="277303"/>
            <a:ext cx="6696005" cy="398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155FB2-7A13-F123-157A-A0BFE116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36" y="4497268"/>
            <a:ext cx="7621809" cy="196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59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C4BE-0081-1153-43A6-DE90BDA7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Additional </a:t>
            </a:r>
            <a:r>
              <a:rPr lang="en-US" dirty="0" err="1"/>
              <a:t>dplyr</a:t>
            </a:r>
            <a:r>
              <a:rPr lang="en-US" dirty="0"/>
              <a:t> functions </a:t>
            </a:r>
            <a:r>
              <a:rPr lang="en-US" dirty="0" err="1">
                <a:solidFill>
                  <a:srgbClr val="0432FF"/>
                </a:solidFill>
              </a:rPr>
              <a:t>case_when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CDDFE-1503-5D33-EAF6-C6C296C31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51" y="1508919"/>
            <a:ext cx="5384800" cy="49571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function </a:t>
            </a:r>
            <a:r>
              <a:rPr lang="en-US" dirty="0" err="1">
                <a:solidFill>
                  <a:srgbClr val="0432FF"/>
                </a:solidFill>
              </a:rPr>
              <a:t>case_when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enables you to implement similar code to the </a:t>
            </a:r>
            <a:r>
              <a:rPr lang="en-US" dirty="0" err="1">
                <a:solidFill>
                  <a:srgbClr val="0432FF"/>
                </a:solidFill>
              </a:rPr>
              <a:t>ifelse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function. </a:t>
            </a:r>
          </a:p>
          <a:p>
            <a:r>
              <a:rPr lang="en-US" dirty="0"/>
              <a:t>The arguments are a sequence of two-sided formulas, where the left-hand side (LHS) is used to formulate a condition, and the right-hand side (RHS) provides replacement values.</a:t>
            </a:r>
          </a:p>
          <a:p>
            <a:r>
              <a:rPr lang="en-US" dirty="0"/>
              <a:t>If the condition is TRUE, the RHS value is allocated, and no other conditions are evaluated</a:t>
            </a:r>
          </a:p>
          <a:p>
            <a:r>
              <a:rPr lang="en-US" dirty="0"/>
              <a:t> The symbol ~ separates the two sides. </a:t>
            </a:r>
          </a:p>
          <a:p>
            <a:r>
              <a:rPr lang="en-US" dirty="0"/>
              <a:t>TRUE at the end provides a default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BD375-1D21-02A5-5F2C-DF5B8C7C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0D4AD86-5F89-B077-F00B-2DC4908C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19849"/>
          <a:stretch/>
        </p:blipFill>
        <p:spPr>
          <a:xfrm>
            <a:off x="5921881" y="2025741"/>
            <a:ext cx="6162215" cy="33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45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A7167-E01E-FECC-64C1-631763CE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22E799-5A30-B91B-407D-6D6A2319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68" y="450676"/>
            <a:ext cx="9879597" cy="56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92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C845-3D2F-ADF1-C27B-FECB5912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pull()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DA0DC-3E97-CF3C-C223-B9D5DD6B7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42022" cy="47388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feature of the </a:t>
            </a:r>
            <a:r>
              <a:rPr lang="en-US" dirty="0" err="1"/>
              <a:t>dplyr</a:t>
            </a:r>
            <a:r>
              <a:rPr lang="en-US" dirty="0"/>
              <a:t> is that the functions we’ve explored always return a </a:t>
            </a:r>
            <a:r>
              <a:rPr lang="en-US" dirty="0" err="1"/>
              <a:t>tibble</a:t>
            </a:r>
            <a:r>
              <a:rPr lang="en-US" dirty="0"/>
              <a:t>. </a:t>
            </a:r>
          </a:p>
          <a:p>
            <a:r>
              <a:rPr lang="en-US" dirty="0"/>
              <a:t>However, there may be cases when </a:t>
            </a:r>
            <a:r>
              <a:rPr lang="en-US" i="1" dirty="0"/>
              <a:t>we need to return just one column</a:t>
            </a:r>
            <a:r>
              <a:rPr lang="en-US" dirty="0"/>
              <a:t>, and while the $ operator can be used, the function </a:t>
            </a:r>
            <a:r>
              <a:rPr lang="en-US" dirty="0">
                <a:solidFill>
                  <a:srgbClr val="0432FF"/>
                </a:solidFill>
              </a:rPr>
              <a:t>pull() </a:t>
            </a:r>
            <a:r>
              <a:rPr lang="en-US" dirty="0"/>
              <a:t>is a better choice, especially when using pipes.</a:t>
            </a:r>
          </a:p>
          <a:p>
            <a:r>
              <a:rPr lang="en-US" dirty="0"/>
              <a:t>In this example, an atomic vector is returned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07479-1423-8141-3126-3E40A025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5326C3D-E08C-7E61-BA54-EBC49A43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39" y="3029923"/>
            <a:ext cx="6254311" cy="13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4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3FF4-2028-0A26-78D9-A965EEB1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087B2-BB67-3B4D-0A7D-C4F1E731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FC92DA7-6241-E698-B28C-AA7A820D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13" y="1318739"/>
            <a:ext cx="9546768" cy="49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8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92A2D52-367F-6BDD-D9A7-080DEB4D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90"/>
          <a:stretch/>
        </p:blipFill>
        <p:spPr>
          <a:xfrm>
            <a:off x="506628" y="3939324"/>
            <a:ext cx="4404325" cy="25267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3E235E-A2F9-78E8-1777-90AAFB6CC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646"/>
          <a:stretch/>
        </p:blipFill>
        <p:spPr>
          <a:xfrm>
            <a:off x="1136821" y="1044328"/>
            <a:ext cx="9112849" cy="3124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41669-BE50-0500-D804-11B4DB93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F0377-E995-5F08-D307-F6024A51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1FE299-6760-AA7E-F838-2811CD47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54" y="3970982"/>
            <a:ext cx="4404325" cy="260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C0D8-C90B-C06D-A275-F4A4707B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pipe - </a:t>
            </a:r>
            <a:r>
              <a:rPr lang="en-US" dirty="0" err="1"/>
              <a:t>magrittr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9FF95-626B-AC1B-90B1-D9D6F7B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38897-43C9-ED99-3994-03368C0B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87370"/>
            <a:ext cx="7772400" cy="555171"/>
          </a:xfrm>
          <a:prstGeom prst="rect">
            <a:avLst/>
          </a:prstGeom>
        </p:spPr>
      </p:pic>
      <p:pic>
        <p:nvPicPr>
          <p:cNvPr id="7" name="Picture 6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9B15C1ED-565E-95D6-979A-A9E3D34C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942541"/>
            <a:ext cx="7772400" cy="2678274"/>
          </a:xfrm>
          <a:prstGeom prst="rect">
            <a:avLst/>
          </a:prstGeom>
        </p:spPr>
      </p:pic>
      <p:pic>
        <p:nvPicPr>
          <p:cNvPr id="9" name="Picture 8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BF83108C-7B5E-E1E4-21DA-0189F3F2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875" y="4590547"/>
            <a:ext cx="7772400" cy="18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7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B195-2994-2DFD-7A91-FA3D59A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Filtering rows with </a:t>
            </a:r>
            <a:r>
              <a:rPr lang="en-US" dirty="0">
                <a:solidFill>
                  <a:srgbClr val="0432FF"/>
                </a:solidFill>
              </a:rPr>
              <a:t>filter()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FB235-898A-B9EA-9355-4F34332BC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552496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Used to subset a </a:t>
            </a:r>
            <a:r>
              <a:rPr lang="en-US" dirty="0" err="1"/>
              <a:t>tibble</a:t>
            </a:r>
            <a:endParaRPr lang="en-US" dirty="0"/>
          </a:p>
          <a:p>
            <a:r>
              <a:rPr lang="en-US" dirty="0"/>
              <a:t>Arguments</a:t>
            </a:r>
          </a:p>
          <a:p>
            <a:pPr lvl="1"/>
            <a:r>
              <a:rPr lang="en-US" dirty="0"/>
              <a:t>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A list of expressions that return a logical value and are defined in terms of variables that are present in the data frame</a:t>
            </a:r>
          </a:p>
          <a:p>
            <a:r>
              <a:rPr lang="en-US" dirty="0"/>
              <a:t>All columns returned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4E62C-EB55-625C-7506-9D6D9435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BF5933C-B127-EA9C-CBCB-40B741E0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096" y="1995111"/>
            <a:ext cx="7772400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30690-5D39-61ED-ABB7-24EE1970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B9A4DEB-D7BD-AB76-930D-AA3CDF85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73" y="84943"/>
            <a:ext cx="7772400" cy="2628787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47E6ED3-EA2C-2E79-0AD9-539E935E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73" y="2791508"/>
            <a:ext cx="7772400" cy="35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7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8B029-61A4-7A77-6ABB-980AB0D6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receipt, font, white&#10;&#10;Description automatically generated">
            <a:extLst>
              <a:ext uri="{FF2B5EF4-FFF2-40B4-BE49-F238E27FC236}">
                <a16:creationId xmlns:a16="http://schemas.microsoft.com/office/drawing/2014/main" id="{C0C0DB58-1384-FC66-EEA0-089EA83F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14" y="1678079"/>
            <a:ext cx="7772400" cy="1334578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A909A82B-987E-7A02-F842-29D00C6B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14" y="2935179"/>
            <a:ext cx="7772400" cy="26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9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4F44-9C4F-A0AF-46CB-E563FEDD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slice() </a:t>
            </a:r>
            <a:r>
              <a:rPr lang="en-US" dirty="0"/>
              <a:t>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7F635-1F56-1514-EAC9-90D40796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FA0AE03-0BC2-2544-B673-DBAFFB0E6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10"/>
          <a:stretch/>
        </p:blipFill>
        <p:spPr>
          <a:xfrm>
            <a:off x="1140797" y="1809671"/>
            <a:ext cx="10243599" cy="32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21715</TotalTime>
  <Words>932</Words>
  <Application>Microsoft Macintosh PowerPoint</Application>
  <PresentationFormat>Widescreen</PresentationFormat>
  <Paragraphs>142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Data Science for Operational Researchers using R</vt:lpstr>
      <vt:lpstr>Course Overview</vt:lpstr>
      <vt:lpstr>Overview</vt:lpstr>
      <vt:lpstr>dplyr Basics: 5 key functions</vt:lpstr>
      <vt:lpstr>The tidyverse pipe - magrittr</vt:lpstr>
      <vt:lpstr>(1) Filtering rows with filter()</vt:lpstr>
      <vt:lpstr>PowerPoint Presentation</vt:lpstr>
      <vt:lpstr>PowerPoint Presentation</vt:lpstr>
      <vt:lpstr>The slice() function</vt:lpstr>
      <vt:lpstr>(2) Sorting rows with arrange()</vt:lpstr>
      <vt:lpstr>Using more than one sorting variable</vt:lpstr>
      <vt:lpstr>(3) Choosing columns with select()</vt:lpstr>
      <vt:lpstr>Use : for selecting a range of consecutive variables</vt:lpstr>
      <vt:lpstr>! For the complement of a collection of variables</vt:lpstr>
      <vt:lpstr>c() for combining selections</vt:lpstr>
      <vt:lpstr>Selection helper: starts_with()</vt:lpstr>
      <vt:lpstr>Selection helper: ends_with()</vt:lpstr>
      <vt:lpstr>Selection helper: contains()</vt:lpstr>
      <vt:lpstr>num_range() – prefix followed by numbers</vt:lpstr>
      <vt:lpstr>matches() – matches a regular expression pattern</vt:lpstr>
      <vt:lpstr>everything() – matches all remaining columns</vt:lpstr>
      <vt:lpstr>(4) Adding columns with mutate()</vt:lpstr>
      <vt:lpstr>Adding vector of size 1</vt:lpstr>
      <vt:lpstr>Adding a vector of the same length</vt:lpstr>
      <vt:lpstr>Remove a variable from a tibble (=NULL)</vt:lpstr>
      <vt:lpstr>Using group_by() with mutate</vt:lpstr>
      <vt:lpstr>Using mutate() with group_by()</vt:lpstr>
      <vt:lpstr>Remove groupings with ungroup()</vt:lpstr>
      <vt:lpstr>(5) Summarising data with summarise()</vt:lpstr>
      <vt:lpstr>summarise() arguments</vt:lpstr>
      <vt:lpstr>summarise() with no grouping</vt:lpstr>
      <vt:lpstr>summarise() with a group.</vt:lpstr>
      <vt:lpstr>Extracting additional information from groups</vt:lpstr>
      <vt:lpstr>dplyr mini-case</vt:lpstr>
      <vt:lpstr>Check the observations tibble</vt:lpstr>
      <vt:lpstr>Summarising the data… 25 rows, why?</vt:lpstr>
      <vt:lpstr>PowerPoint Presentation</vt:lpstr>
      <vt:lpstr>PowerPoint Presentation</vt:lpstr>
      <vt:lpstr>PowerPoint Presentation</vt:lpstr>
      <vt:lpstr>(6) Additional dplyr functions case_when()</vt:lpstr>
      <vt:lpstr>PowerPoint Presentation</vt:lpstr>
      <vt:lpstr>The pull() function</vt:lpstr>
      <vt:lpstr>Exercise 1</vt:lpstr>
      <vt:lpstr>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561</cp:revision>
  <cp:lastPrinted>2020-11-24T11:26:30Z</cp:lastPrinted>
  <dcterms:created xsi:type="dcterms:W3CDTF">2016-06-27T07:49:28Z</dcterms:created>
  <dcterms:modified xsi:type="dcterms:W3CDTF">2024-10-24T12:16:44Z</dcterms:modified>
</cp:coreProperties>
</file>